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4"/>
  </p:notesMasterIdLst>
  <p:sldIdLst>
    <p:sldId id="258" r:id="rId2"/>
    <p:sldId id="319" r:id="rId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FF7C80"/>
    <a:srgbClr val="FF5050"/>
    <a:srgbClr val="FF6600"/>
    <a:srgbClr val="BEC637"/>
    <a:srgbClr val="C8D139"/>
    <a:srgbClr val="00A6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12"/>
    <p:restoredTop sz="80442"/>
  </p:normalViewPr>
  <p:slideViewPr>
    <p:cSldViewPr snapToGrid="0" snapToObjects="1">
      <p:cViewPr>
        <p:scale>
          <a:sx n="50" d="100"/>
          <a:sy n="50" d="100"/>
        </p:scale>
        <p:origin x="-1014" y="-2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51" d="100"/>
          <a:sy n="51" d="100"/>
        </p:scale>
        <p:origin x="-2668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B072493-86C1-284B-908A-FD230E340C3A}" type="datetimeFigureOut">
              <a:rPr lang="en-US" smtClean="0"/>
              <a:pPr/>
              <a:t>6/19/2022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BD92324-2899-8447-ABEA-956048AE4D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98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Welcome</a:t>
            </a:r>
          </a:p>
          <a:p>
            <a:endParaRPr lang="en-US" dirty="0" smtClean="0"/>
          </a:p>
          <a:p>
            <a:r>
              <a:rPr lang="en-US" dirty="0" smtClean="0"/>
              <a:t>Introductions (if</a:t>
            </a:r>
            <a:r>
              <a:rPr lang="en-US" baseline="0" dirty="0" smtClean="0"/>
              <a:t> needed)</a:t>
            </a:r>
          </a:p>
          <a:p>
            <a:endParaRPr lang="en-US" baseline="0" dirty="0" smtClean="0"/>
          </a:p>
          <a:p>
            <a:r>
              <a:rPr lang="en-US" baseline="0" dirty="0" smtClean="0"/>
              <a:t>Logistics (bathroom, breaks, etc. if needed)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83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Determine Core Values</a:t>
            </a:r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6/19/2022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252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6/19/2022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747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6/19/2022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97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6/19/2022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38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6/19/2022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448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6/19/2022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46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6/19/2022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199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6/19/2022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22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6/19/2022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46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6/19/2022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20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6/19/2022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78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6/19/2022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918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AE499-ECB5-424C-B93F-5AEF3EF65C86}" type="datetimeFigureOut">
              <a:rPr lang="en-US" smtClean="0"/>
              <a:pPr/>
              <a:t>6/19/2022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1F0C2-ADA1-43B8-9573-4E34216202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9FD0991-F32B-D442-922A-5B16C0C9E99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641480" y="6321625"/>
            <a:ext cx="1316748" cy="43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73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7661E1-B247-3E45-9545-D9E1DD850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9447" y="622300"/>
            <a:ext cx="8597553" cy="4572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LCR Visioning</a:t>
            </a:r>
            <a:br>
              <a:rPr lang="en-US" sz="6000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Core Values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84150"/>
            <a:ext cx="3215970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9" name="Group 8"/>
          <p:cNvGrpSpPr/>
          <p:nvPr/>
        </p:nvGrpSpPr>
        <p:grpSpPr>
          <a:xfrm>
            <a:off x="10066569" y="294711"/>
            <a:ext cx="1968500" cy="1417782"/>
            <a:chOff x="7023048" y="322118"/>
            <a:chExt cx="4559352" cy="3647482"/>
          </a:xfrm>
        </p:grpSpPr>
        <p:pic>
          <p:nvPicPr>
            <p:cNvPr id="10" name="Content Placeholder 3" descr="Diagram&#10;&#10;Description automatically generated">
              <a:extLst>
                <a:ext uri="{FF2B5EF4-FFF2-40B4-BE49-F238E27FC236}">
                  <a16:creationId xmlns:a16="http://schemas.microsoft.com/office/drawing/2014/main" xmlns="" id="{BF1509FC-D5DA-6849-A270-ADAF58599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23048" y="322118"/>
              <a:ext cx="4559352" cy="3647482"/>
            </a:xfrm>
            <a:prstGeom prst="rect">
              <a:avLst/>
            </a:prstGeom>
            <a:noFill/>
          </p:spPr>
        </p:pic>
        <p:sp>
          <p:nvSpPr>
            <p:cNvPr id="11" name="Rounded Rectangle 10"/>
            <p:cNvSpPr/>
            <p:nvPr/>
          </p:nvSpPr>
          <p:spPr>
            <a:xfrm rot="3120000">
              <a:off x="7627750" y="2316357"/>
              <a:ext cx="1456938" cy="457200"/>
            </a:xfrm>
            <a:prstGeom prst="roundRect">
              <a:avLst/>
            </a:prstGeom>
            <a:solidFill>
              <a:srgbClr val="BEC637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 rot="-2520000">
              <a:off x="9499600" y="2485551"/>
              <a:ext cx="1193800" cy="464943"/>
            </a:xfrm>
            <a:prstGeom prst="roundRect">
              <a:avLst/>
            </a:prstGeom>
            <a:solidFill>
              <a:srgbClr val="FF99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3235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018"/>
            <a:ext cx="109728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Core Values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3018"/>
            <a:ext cx="10972800" cy="517477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400" b="1" dirty="0" smtClean="0"/>
              <a:t>  What are core values?  </a:t>
            </a:r>
          </a:p>
          <a:p>
            <a:pPr marL="457200" indent="-228600"/>
            <a:r>
              <a:rPr lang="en-US" sz="3500" dirty="0" smtClean="0"/>
              <a:t>Our essence; our identity.  What makes our church different from other churches, in a positive way?  </a:t>
            </a:r>
          </a:p>
          <a:p>
            <a:pPr marL="457200" indent="-228600"/>
            <a:r>
              <a:rPr lang="en-US" sz="3500" dirty="0" smtClean="0"/>
              <a:t>Which decisions, past or present, have defined us in a positive way?</a:t>
            </a:r>
          </a:p>
          <a:p>
            <a:pPr marL="457200" indent="-228600"/>
            <a:r>
              <a:rPr lang="en-US" sz="3500" dirty="0" smtClean="0"/>
              <a:t>Core values can be written, visual images or oral stories and metaphors</a:t>
            </a:r>
          </a:p>
          <a:p>
            <a:pPr marL="457200" indent="-228600"/>
            <a:r>
              <a:rPr lang="en-US" sz="3500" dirty="0"/>
              <a:t>Core values are </a:t>
            </a:r>
            <a:r>
              <a:rPr lang="en-US" sz="3500" i="1" u="sng" dirty="0"/>
              <a:t>not</a:t>
            </a:r>
            <a:r>
              <a:rPr lang="en-US" sz="3500" dirty="0"/>
              <a:t> the same as our belief or our aspirations</a:t>
            </a:r>
          </a:p>
          <a:p>
            <a:pPr marL="457200" indent="-228600"/>
            <a:endParaRPr lang="en-US" sz="1300" dirty="0" smtClean="0"/>
          </a:p>
          <a:p>
            <a:pPr marL="228600" indent="0">
              <a:buNone/>
            </a:pPr>
            <a:endParaRPr lang="en-US" sz="1400" dirty="0"/>
          </a:p>
          <a:p>
            <a:pPr marL="228600" indent="0">
              <a:buNone/>
            </a:pPr>
            <a:r>
              <a:rPr lang="en-US" sz="3400" b="1" dirty="0" smtClean="0"/>
              <a:t>TASK:</a:t>
            </a:r>
          </a:p>
          <a:p>
            <a:pPr marL="685800" indent="-457200">
              <a:buFont typeface="Wingdings" pitchFamily="2" charset="2"/>
              <a:buChar char="Ø"/>
            </a:pPr>
            <a:r>
              <a:rPr lang="en-US" sz="3400" dirty="0" smtClean="0"/>
              <a:t>List 4-5 core values from this group.  Try to phrase each on in a way that is highly unique, rather than plain vanilla</a:t>
            </a:r>
          </a:p>
          <a:p>
            <a:pPr lvl="2"/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115544" y="250504"/>
            <a:ext cx="1968500" cy="1417782"/>
            <a:chOff x="7023048" y="322118"/>
            <a:chExt cx="4559352" cy="3647482"/>
          </a:xfrm>
        </p:grpSpPr>
        <p:pic>
          <p:nvPicPr>
            <p:cNvPr id="4" name="Content Placeholder 3" descr="Diagram&#10;&#10;Description automatically generated">
              <a:extLst>
                <a:ext uri="{FF2B5EF4-FFF2-40B4-BE49-F238E27FC236}">
                  <a16:creationId xmlns:a16="http://schemas.microsoft.com/office/drawing/2014/main" xmlns="" id="{BF1509FC-D5DA-6849-A270-ADAF58599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23048" y="322118"/>
              <a:ext cx="4559352" cy="3647482"/>
            </a:xfrm>
            <a:prstGeom prst="rect">
              <a:avLst/>
            </a:prstGeom>
            <a:noFill/>
          </p:spPr>
        </p:pic>
        <p:sp>
          <p:nvSpPr>
            <p:cNvPr id="6" name="Rounded Rectangle 5"/>
            <p:cNvSpPr/>
            <p:nvPr/>
          </p:nvSpPr>
          <p:spPr>
            <a:xfrm rot="3120000">
              <a:off x="7627750" y="2316357"/>
              <a:ext cx="1456938" cy="457200"/>
            </a:xfrm>
            <a:prstGeom prst="roundRect">
              <a:avLst/>
            </a:prstGeom>
            <a:solidFill>
              <a:srgbClr val="BEC637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 rot="-2520000">
              <a:off x="9499600" y="2485551"/>
              <a:ext cx="1193800" cy="464943"/>
            </a:xfrm>
            <a:prstGeom prst="roundRect">
              <a:avLst/>
            </a:prstGeom>
            <a:solidFill>
              <a:srgbClr val="FF99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7054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6045</TotalTime>
  <Words>119</Words>
  <Application>Microsoft Office PowerPoint</Application>
  <PresentationFormat>Custom</PresentationFormat>
  <Paragraphs>19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Custom Design</vt:lpstr>
      <vt:lpstr>LCR Visioning  Core Values</vt:lpstr>
      <vt:lpstr>Core Values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Osterhaus</dc:creator>
  <cp:lastModifiedBy>jakenetadmin@yahoo.com</cp:lastModifiedBy>
  <cp:revision>135</cp:revision>
  <cp:lastPrinted>2022-05-16T18:57:35Z</cp:lastPrinted>
  <dcterms:created xsi:type="dcterms:W3CDTF">2021-12-04T12:00:59Z</dcterms:created>
  <dcterms:modified xsi:type="dcterms:W3CDTF">2022-06-20T03:58:25Z</dcterms:modified>
</cp:coreProperties>
</file>